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58" r:id="rId9"/>
    <p:sldId id="259" r:id="rId10"/>
    <p:sldId id="265" r:id="rId1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D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41"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ítu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6FD3EED1-FC6F-4FC1-963F-55948A10C50F}" type="datetimeFigureOut">
              <a:rPr lang="pt-BR" smtClean="0"/>
              <a:t>29/11/2017</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C9679C89-38F6-4A44-85B3-F9EF27E6D6EF}"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FD3EED1-FC6F-4FC1-963F-55948A10C50F}" type="datetimeFigureOut">
              <a:rPr lang="pt-BR" smtClean="0"/>
              <a:t>29/11/2017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9679C89-38F6-4A44-85B3-F9EF27E6D6EF}"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FD3EED1-FC6F-4FC1-963F-55948A10C50F}" type="datetimeFigureOut">
              <a:rPr lang="pt-BR" smtClean="0"/>
              <a:t>29/11/2017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9679C89-38F6-4A44-85B3-F9EF27E6D6EF}"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FD3EED1-FC6F-4FC1-963F-55948A10C50F}" type="datetimeFigureOut">
              <a:rPr lang="pt-BR" smtClean="0"/>
              <a:t>29/11/2017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9679C89-38F6-4A44-85B3-F9EF27E6D6EF}"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ítu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6FD3EED1-FC6F-4FC1-963F-55948A10C50F}" type="datetimeFigureOut">
              <a:rPr lang="pt-BR" smtClean="0"/>
              <a:t>29/11/2017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9679C89-38F6-4A44-85B3-F9EF27E6D6EF}"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6FD3EED1-FC6F-4FC1-963F-55948A10C50F}" type="datetimeFigureOut">
              <a:rPr lang="pt-BR" smtClean="0"/>
              <a:t>29/11/2017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9679C89-38F6-4A44-85B3-F9EF27E6D6EF}"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6FD3EED1-FC6F-4FC1-963F-55948A10C50F}" type="datetimeFigureOut">
              <a:rPr lang="pt-BR" smtClean="0"/>
              <a:t>29/11/2017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9679C89-38F6-4A44-85B3-F9EF27E6D6EF}"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7470648" cy="1143000"/>
          </a:xfrm>
        </p:spPr>
        <p:txBody>
          <a:bodyPr anchor="ctr"/>
          <a:lstStyle>
            <a:lvl1pPr algn="l">
              <a:defRPr sz="4600"/>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6FD3EED1-FC6F-4FC1-963F-55948A10C50F}" type="datetimeFigureOut">
              <a:rPr lang="pt-BR" smtClean="0"/>
              <a:t>29/11/2017</a:t>
            </a:fld>
            <a:endParaRPr lang="pt-BR"/>
          </a:p>
        </p:txBody>
      </p:sp>
      <p:sp>
        <p:nvSpPr>
          <p:cNvPr id="8" name="Espaço Reservado para Número de Slide 7"/>
          <p:cNvSpPr>
            <a:spLocks noGrp="1"/>
          </p:cNvSpPr>
          <p:nvPr>
            <p:ph type="sldNum" sz="quarter" idx="11"/>
          </p:nvPr>
        </p:nvSpPr>
        <p:spPr/>
        <p:txBody>
          <a:bodyPr/>
          <a:lstStyle/>
          <a:p>
            <a:fld id="{C9679C89-38F6-4A44-85B3-F9EF27E6D6EF}" type="slidenum">
              <a:rPr lang="pt-BR" smtClean="0"/>
              <a:t>‹nº›</a:t>
            </a:fld>
            <a:endParaRPr lang="pt-BR"/>
          </a:p>
        </p:txBody>
      </p:sp>
      <p:sp>
        <p:nvSpPr>
          <p:cNvPr id="9" name="Espaço Reservado para Rodapé 8"/>
          <p:cNvSpPr>
            <a:spLocks noGrp="1"/>
          </p:cNvSpPr>
          <p:nvPr>
            <p:ph type="ftr" sz="quarter" idx="12"/>
          </p:nvPr>
        </p:nvSpPr>
        <p:spPr/>
        <p:txBody>
          <a:body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D3EED1-FC6F-4FC1-963F-55948A10C50F}" type="datetimeFigureOut">
              <a:rPr lang="pt-BR" smtClean="0"/>
              <a:t>29/11/2017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9679C89-38F6-4A44-85B3-F9EF27E6D6EF}"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6FD3EED1-FC6F-4FC1-963F-55948A10C50F}" type="datetimeFigureOut">
              <a:rPr lang="pt-BR" smtClean="0"/>
              <a:t>29/11/2017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156448" y="6422064"/>
            <a:ext cx="762000" cy="365125"/>
          </a:xfrm>
        </p:spPr>
        <p:txBody>
          <a:bodyPr/>
          <a:lstStyle/>
          <a:p>
            <a:fld id="{C9679C89-38F6-4A44-85B3-F9EF27E6D6EF}"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422064"/>
            <a:ext cx="2133600" cy="365125"/>
          </a:xfrm>
        </p:spPr>
        <p:txBody>
          <a:bodyPr/>
          <a:lstStyle/>
          <a:p>
            <a:fld id="{6FD3EED1-FC6F-4FC1-963F-55948A10C50F}" type="datetimeFigureOut">
              <a:rPr lang="pt-BR" smtClean="0"/>
              <a:t>29/11/2017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9679C89-38F6-4A44-85B3-F9EF27E6D6EF}"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10000"/>
            <a:lumOff val="90000"/>
          </a:schemeClr>
        </a:solidFill>
        <a:effectLst/>
      </p:bgPr>
    </p:bg>
    <p:spTree>
      <p:nvGrpSpPr>
        <p:cNvPr id="1" name=""/>
        <p:cNvGrpSpPr/>
        <p:nvPr/>
      </p:nvGrpSpPr>
      <p:grpSpPr>
        <a:xfrm>
          <a:off x="0" y="0"/>
          <a:ext cx="0" cy="0"/>
          <a:chOff x="0" y="0"/>
          <a:chExt cx="0" cy="0"/>
        </a:xfrm>
      </p:grpSpPr>
      <p:sp>
        <p:nvSpPr>
          <p:cNvPr id="12" name="Forma liv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a liv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ço Reservado para Títu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FD3EED1-FC6F-4FC1-963F-55948A10C50F}" type="datetimeFigureOut">
              <a:rPr lang="pt-BR" smtClean="0"/>
              <a:t>29/11/2017</a:t>
            </a:fld>
            <a:endParaRPr lang="pt-BR"/>
          </a:p>
        </p:txBody>
      </p:sp>
      <p:sp>
        <p:nvSpPr>
          <p:cNvPr id="22" name="Espaço Reservado para Rodapé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t-BR"/>
          </a:p>
        </p:txBody>
      </p:sp>
      <p:sp>
        <p:nvSpPr>
          <p:cNvPr id="18" name="Espaço Reservado para Número de Slid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9679C89-38F6-4A44-85B3-F9EF27E6D6EF}" type="slidenum">
              <a:rPr lang="pt-BR" smtClean="0"/>
              <a:t>‹nº›</a:t>
            </a:fld>
            <a:endParaRPr lang="pt-B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78000"/>
                <a:satMod val="220000"/>
              </a:schemeClr>
            </a:gs>
            <a:gs pos="100000">
              <a:schemeClr val="bg2">
                <a:shade val="35000"/>
                <a:satMod val="155000"/>
              </a:schemeClr>
            </a:gs>
          </a:gsLst>
          <a:path path="circle">
            <a:fillToRect l="60000" t="50000" r="40000" b="50000"/>
          </a:path>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pt-BR" sz="4000" dirty="0" smtClean="0">
                <a:solidFill>
                  <a:schemeClr val="tx1"/>
                </a:solidFill>
                <a:latin typeface="+mn-lt"/>
              </a:rPr>
              <a:t>1º g</a:t>
            </a:r>
            <a:endParaRPr lang="pt-BR" sz="4000" dirty="0">
              <a:latin typeface="+mn-lt"/>
            </a:endParaRPr>
          </a:p>
        </p:txBody>
      </p:sp>
      <p:sp>
        <p:nvSpPr>
          <p:cNvPr id="3" name="Subtítulo 2"/>
          <p:cNvSpPr>
            <a:spLocks noGrp="1"/>
          </p:cNvSpPr>
          <p:nvPr>
            <p:ph type="subTitle" idx="1"/>
          </p:nvPr>
        </p:nvSpPr>
        <p:spPr/>
        <p:txBody>
          <a:bodyPr>
            <a:normAutofit/>
          </a:bodyPr>
          <a:lstStyle/>
          <a:p>
            <a:pPr algn="ctr"/>
            <a:r>
              <a:rPr lang="pt-BR" sz="5400" b="1" cap="all" dirty="0" smtClean="0">
                <a:ln w="5000" cmpd="sng">
                  <a:solidFill>
                    <a:srgbClr val="00194F">
                      <a:tint val="80000"/>
                      <a:shade val="99000"/>
                      <a:satMod val="500000"/>
                    </a:srgbClr>
                  </a:solidFill>
                  <a:prstDash val="solid"/>
                </a:ln>
                <a:effectLst>
                  <a:outerShdw blurRad="38100" dist="38100" dir="2700000" algn="tl">
                    <a:srgbClr val="000000">
                      <a:alpha val="43137"/>
                    </a:srgbClr>
                  </a:outerShdw>
                </a:effectLst>
                <a:latin typeface="Franklin Gothic Book"/>
                <a:ea typeface="+mj-ea"/>
                <a:cs typeface="+mj-cs"/>
              </a:rPr>
              <a:t>História Oral</a:t>
            </a:r>
            <a:endParaRPr lang="pt-BR" sz="2800" b="1" dirty="0">
              <a:effectLst>
                <a:outerShdw blurRad="38100" dist="38100" dir="2700000" algn="tl">
                  <a:srgbClr val="000000">
                    <a:alpha val="43137"/>
                  </a:srgbClr>
                </a:outerShdw>
              </a:effectLst>
            </a:endParaRPr>
          </a:p>
        </p:txBody>
      </p:sp>
      <p:pic>
        <p:nvPicPr>
          <p:cNvPr id="13314" name="Picture 2" descr="Resultado de imagem para Cemaden png"/>
          <p:cNvPicPr>
            <a:picLocks noChangeAspect="1" noChangeArrowheads="1"/>
          </p:cNvPicPr>
          <p:nvPr/>
        </p:nvPicPr>
        <p:blipFill>
          <a:blip r:embed="rId2"/>
          <a:srcRect/>
          <a:stretch>
            <a:fillRect/>
          </a:stretch>
        </p:blipFill>
        <p:spPr bwMode="auto">
          <a:xfrm>
            <a:off x="7500958" y="5562628"/>
            <a:ext cx="1428760" cy="108108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afterEffect">
                                  <p:stCondLst>
                                    <p:cond delay="0"/>
                                  </p:stCondLst>
                                  <p:childTnLst>
                                    <p:animScale>
                                      <p:cBhvr>
                                        <p:cTn id="6" dur="3000" fill="hold"/>
                                        <p:tgtEl>
                                          <p:spTgt spid="13314"/>
                                        </p:tgtEl>
                                      </p:cBhvr>
                                      <p:by x="120000" y="120000"/>
                                    </p:animScale>
                                  </p:childTnLst>
                                </p:cTn>
                              </p:par>
                              <p:par>
                                <p:cTn id="7" presetID="22" presetClass="entr" presetSubtype="8" fill="hold" grpId="0" nodeType="withEffect">
                                  <p:stCondLst>
                                    <p:cond delay="0"/>
                                  </p:stCondLst>
                                  <p:iterate type="lt">
                                    <p:tmPct val="10000"/>
                                  </p:iterate>
                                  <p:childTnLst>
                                    <p:set>
                                      <p:cBhvr>
                                        <p:cTn id="8" dur="1" fill="hold">
                                          <p:stCondLst>
                                            <p:cond delay="0"/>
                                          </p:stCondLst>
                                        </p:cTn>
                                        <p:tgtEl>
                                          <p:spTgt spid="3">
                                            <p:txEl>
                                              <p:pRg st="0" end="0"/>
                                            </p:txEl>
                                          </p:spTgt>
                                        </p:tgtEl>
                                        <p:attrNameLst>
                                          <p:attrName>style.visibility</p:attrName>
                                        </p:attrNameLst>
                                      </p:cBhvr>
                                      <p:to>
                                        <p:strVal val="visible"/>
                                      </p:to>
                                    </p:set>
                                    <p:animEffect transition="in" filter="wipe(left)">
                                      <p:cBhvr>
                                        <p:cTn id="9" dur="2000"/>
                                        <p:tgtEl>
                                          <p:spTgt spid="3">
                                            <p:txEl>
                                              <p:pRg st="0" end="0"/>
                                            </p:txEl>
                                          </p:spTgt>
                                        </p:tgtEl>
                                      </p:cBhvr>
                                    </p:animEffect>
                                  </p:childTnLst>
                                </p:cTn>
                              </p:par>
                            </p:childTnLst>
                          </p:cTn>
                        </p:par>
                        <p:par>
                          <p:cTn id="10" fill="hold">
                            <p:stCondLst>
                              <p:cond delay="42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260648"/>
            <a:ext cx="7467600" cy="4200525"/>
          </a:xfrm>
        </p:spPr>
      </p:pic>
      <p:sp>
        <p:nvSpPr>
          <p:cNvPr id="5" name="CaixaDeTexto 4"/>
          <p:cNvSpPr txBox="1"/>
          <p:nvPr/>
        </p:nvSpPr>
        <p:spPr>
          <a:xfrm>
            <a:off x="1619672" y="4797152"/>
            <a:ext cx="4752528" cy="369332"/>
          </a:xfrm>
          <a:prstGeom prst="rect">
            <a:avLst/>
          </a:prstGeom>
          <a:noFill/>
        </p:spPr>
        <p:txBody>
          <a:bodyPr wrap="square" rtlCol="0">
            <a:spAutoFit/>
          </a:bodyPr>
          <a:lstStyle/>
          <a:p>
            <a:endParaRPr lang="pt-BR" dirty="0"/>
          </a:p>
        </p:txBody>
      </p:sp>
      <p:sp>
        <p:nvSpPr>
          <p:cNvPr id="6" name="CaixaDeTexto 5"/>
          <p:cNvSpPr txBox="1"/>
          <p:nvPr/>
        </p:nvSpPr>
        <p:spPr>
          <a:xfrm>
            <a:off x="1259632" y="5166484"/>
            <a:ext cx="6768752" cy="369332"/>
          </a:xfrm>
          <a:prstGeom prst="rect">
            <a:avLst/>
          </a:prstGeom>
          <a:noFill/>
        </p:spPr>
        <p:txBody>
          <a:bodyPr wrap="square" rtlCol="0">
            <a:spAutoFit/>
          </a:bodyPr>
          <a:lstStyle/>
          <a:p>
            <a:r>
              <a:rPr lang="pt-BR" b="1" dirty="0" smtClean="0">
                <a:solidFill>
                  <a:srgbClr val="000D2A"/>
                </a:solidFill>
              </a:rPr>
              <a:t>Grupo História Oral, na residência de Maria Aparecida</a:t>
            </a:r>
            <a:endParaRPr lang="pt-BR" b="1" dirty="0">
              <a:solidFill>
                <a:srgbClr val="000D2A"/>
              </a:solidFill>
            </a:endParaRPr>
          </a:p>
        </p:txBody>
      </p:sp>
    </p:spTree>
    <p:extLst>
      <p:ext uri="{BB962C8B-B14F-4D97-AF65-F5344CB8AC3E}">
        <p14:creationId xmlns:p14="http://schemas.microsoft.com/office/powerpoint/2010/main" val="28878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7467600" cy="706090"/>
          </a:xfrm>
          <a:ln>
            <a:solidFill>
              <a:schemeClr val="accent3"/>
            </a:solidFill>
          </a:ln>
        </p:spPr>
        <p:txBody>
          <a:bodyPr>
            <a:normAutofit fontScale="90000"/>
          </a:bodyPr>
          <a:lstStyle/>
          <a:p>
            <a:r>
              <a:rPr lang="pt-BR" u="sng" dirty="0" smtClean="0">
                <a:ln w="0"/>
                <a:solidFill>
                  <a:srgbClr val="C00000"/>
                </a:solidFill>
                <a:effectLst>
                  <a:outerShdw blurRad="38100" dist="25400" dir="5400000" algn="ctr" rotWithShape="0">
                    <a:srgbClr val="6E747A">
                      <a:alpha val="43000"/>
                    </a:srgbClr>
                  </a:outerShdw>
                </a:effectLst>
                <a:latin typeface="Elephant" panose="02020904090505020303" pitchFamily="18" charset="0"/>
              </a:rPr>
              <a:t>Motivação</a:t>
            </a:r>
            <a:r>
              <a:rPr lang="pt-BR" u="sng" dirty="0">
                <a:ln w="0"/>
                <a:solidFill>
                  <a:srgbClr val="C00000"/>
                </a:solidFill>
                <a:effectLst>
                  <a:outerShdw blurRad="38100" dist="25400" dir="5400000" algn="ctr" rotWithShape="0">
                    <a:srgbClr val="6E747A">
                      <a:alpha val="43000"/>
                    </a:srgbClr>
                  </a:outerShdw>
                </a:effectLst>
                <a:latin typeface="Elephant" panose="02020904090505020303" pitchFamily="18" charset="0"/>
              </a:rPr>
              <a:t>:</a:t>
            </a:r>
          </a:p>
        </p:txBody>
      </p:sp>
      <p:sp>
        <p:nvSpPr>
          <p:cNvPr id="5" name="Espaço Reservado para Conteúdo 4"/>
          <p:cNvSpPr>
            <a:spLocks noGrp="1"/>
          </p:cNvSpPr>
          <p:nvPr>
            <p:ph idx="1"/>
          </p:nvPr>
        </p:nvSpPr>
        <p:spPr>
          <a:xfrm>
            <a:off x="457200" y="980728"/>
            <a:ext cx="7467600" cy="5688632"/>
          </a:xfrm>
        </p:spPr>
        <p:txBody>
          <a:bodyPr>
            <a:normAutofit lnSpcReduction="10000"/>
          </a:bodyPr>
          <a:lstStyle/>
          <a:p>
            <a:pPr marL="36576" indent="0">
              <a:buNone/>
            </a:pPr>
            <a:r>
              <a:rPr lang="pt-BR" sz="2800" dirty="0" smtClean="0">
                <a:solidFill>
                  <a:schemeClr val="accent1"/>
                </a:solidFill>
                <a:latin typeface="Times New Roman" panose="02020603050405020304" pitchFamily="18" charset="0"/>
                <a:cs typeface="Times New Roman" panose="02020603050405020304" pitchFamily="18" charset="0"/>
              </a:rPr>
              <a:t>Basicamente a maior motivação do nosso grupo foi saber que poderíamos abranger um maior conhecimento sobre as áreas de risco em nosso município. Também obtemos uma noção da real situação, uma vez que realizamos a entrevista com uma moradora no qual apresentava residir em uma área de risco. </a:t>
            </a:r>
          </a:p>
          <a:p>
            <a:pPr marL="36576" indent="0">
              <a:buNone/>
            </a:pPr>
            <a:r>
              <a:rPr lang="pt-BR" sz="2800" dirty="0" smtClean="0">
                <a:solidFill>
                  <a:schemeClr val="accent1"/>
                </a:solidFill>
                <a:latin typeface="Times New Roman" panose="02020603050405020304" pitchFamily="18" charset="0"/>
                <a:cs typeface="Times New Roman" panose="02020603050405020304" pitchFamily="18" charset="0"/>
              </a:rPr>
              <a:t>Um dos propósitos foi também, poder alertar a população que em boa parte não sabem do risco que correm ou podem correr. </a:t>
            </a:r>
          </a:p>
          <a:p>
            <a:pPr marL="36576" indent="0">
              <a:buNone/>
            </a:pPr>
            <a:endParaRPr lang="pt-BR" sz="2800" dirty="0" smtClean="0">
              <a:solidFill>
                <a:schemeClr val="accent1"/>
              </a:solidFill>
              <a:latin typeface="Times New Roman" panose="02020603050405020304" pitchFamily="18" charset="0"/>
              <a:cs typeface="Times New Roman" panose="02020603050405020304" pitchFamily="18" charset="0"/>
            </a:endParaRPr>
          </a:p>
          <a:p>
            <a:pPr marL="36576" indent="0" algn="ctr">
              <a:buNone/>
            </a:pPr>
            <a:endParaRPr lang="pt-BR" sz="2800" dirty="0" smtClean="0">
              <a:solidFill>
                <a:schemeClr val="accent1"/>
              </a:solidFill>
              <a:latin typeface="Times New Roman" panose="02020603050405020304" pitchFamily="18" charset="0"/>
              <a:cs typeface="Times New Roman" panose="02020603050405020304" pitchFamily="18" charset="0"/>
            </a:endParaRPr>
          </a:p>
          <a:p>
            <a:pPr marL="36576" indent="0">
              <a:buNone/>
            </a:pPr>
            <a:r>
              <a:rPr lang="pt-BR" sz="2800" dirty="0" smtClean="0">
                <a:solidFill>
                  <a:schemeClr val="accent1"/>
                </a:solidFill>
                <a:latin typeface="Times New Roman" panose="02020603050405020304" pitchFamily="18" charset="0"/>
                <a:cs typeface="Times New Roman" panose="02020603050405020304" pitchFamily="18" charset="0"/>
              </a:rPr>
              <a:t> </a:t>
            </a:r>
            <a:endParaRPr lang="pt-BR" sz="2800" dirty="0">
              <a:solidFill>
                <a:schemeClr val="accent1"/>
              </a:solidFill>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stretch>
            <a:fillRect/>
          </a:stretch>
        </p:blipFill>
        <p:spPr>
          <a:xfrm>
            <a:off x="2699792" y="5085184"/>
            <a:ext cx="2152764" cy="14391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anim calcmode="lin" valueType="num">
                                      <p:cBhvr>
                                        <p:cTn id="2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850106"/>
          </a:xfrm>
        </p:spPr>
        <p:txBody>
          <a:bodyPr/>
          <a:lstStyle/>
          <a:p>
            <a:r>
              <a:rPr lang="pt-BR" b="1" u="sng" dirty="0" smtClean="0">
                <a:solidFill>
                  <a:srgbClr val="C00000"/>
                </a:solidFill>
                <a:effectLst>
                  <a:outerShdw blurRad="38100" dist="38100" dir="2700000" algn="tl">
                    <a:srgbClr val="000000">
                      <a:alpha val="43137"/>
                    </a:srgbClr>
                  </a:outerShdw>
                </a:effectLst>
                <a:latin typeface="Elephant" panose="02020904090505020303" pitchFamily="18" charset="0"/>
              </a:rPr>
              <a:t>Desenvolvimento:</a:t>
            </a:r>
            <a:endParaRPr lang="pt-BR" b="1" u="sng" dirty="0">
              <a:solidFill>
                <a:srgbClr val="C00000"/>
              </a:solidFill>
              <a:effectLst>
                <a:outerShdw blurRad="38100" dist="38100" dir="2700000" algn="tl">
                  <a:srgbClr val="000000">
                    <a:alpha val="43137"/>
                  </a:srgbClr>
                </a:outerShdw>
              </a:effectLst>
              <a:latin typeface="Elephant" panose="02020904090505020303" pitchFamily="18" charset="0"/>
            </a:endParaRPr>
          </a:p>
        </p:txBody>
      </p:sp>
      <p:sp>
        <p:nvSpPr>
          <p:cNvPr id="3" name="Espaço Reservado para Conteúdo 2"/>
          <p:cNvSpPr>
            <a:spLocks noGrp="1"/>
          </p:cNvSpPr>
          <p:nvPr>
            <p:ph idx="1"/>
          </p:nvPr>
        </p:nvSpPr>
        <p:spPr>
          <a:xfrm>
            <a:off x="179512" y="1124744"/>
            <a:ext cx="8568952" cy="5616624"/>
          </a:xfrm>
        </p:spPr>
        <p:txBody>
          <a:bodyPr>
            <a:normAutofit/>
          </a:bodyPr>
          <a:lstStyle/>
          <a:p>
            <a:pPr marL="36576" indent="0">
              <a:buNone/>
            </a:pPr>
            <a:r>
              <a:rPr lang="pt-BR" sz="28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Durante o percurso observamos áreas que podem trazer riscos para a população num todo, e não apenas para </a:t>
            </a:r>
            <a:r>
              <a:rPr lang="pt-BR" sz="28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uns.</a:t>
            </a:r>
            <a:endParaRPr lang="pt-BR" sz="2800" dirty="0">
              <a:latin typeface="Times New Roman" panose="02020603050405020304" pitchFamily="18" charset="0"/>
              <a:cs typeface="Times New Roman" panose="02020603050405020304" pitchFamily="18" charset="0"/>
            </a:endParaRPr>
          </a:p>
          <a:p>
            <a:pPr marL="36576" indent="0">
              <a:buNone/>
            </a:pPr>
            <a:r>
              <a:rPr lang="pt-BR" sz="2800" dirty="0" smtClean="0">
                <a:ln w="0"/>
                <a:solidFill>
                  <a:schemeClr val="accent1"/>
                </a:solidFill>
                <a:latin typeface="Times New Roman" panose="02020603050405020304" pitchFamily="18" charset="0"/>
                <a:cs typeface="Times New Roman" panose="02020603050405020304" pitchFamily="18" charset="0"/>
              </a:rPr>
              <a:t>No destino final, realizamos uma entrevista com uma senhora de 75 anos. Dona Maria Aparecida; que vive em área de risco.</a:t>
            </a:r>
          </a:p>
          <a:p>
            <a:pPr marL="36576" indent="0">
              <a:buNone/>
            </a:pPr>
            <a:endParaRPr lang="pt-BR" sz="2800" dirty="0">
              <a:ln w="0"/>
              <a:solidFill>
                <a:schemeClr val="accent1"/>
              </a:solidFill>
              <a:latin typeface="Times New Roman" panose="02020603050405020304" pitchFamily="18" charset="0"/>
              <a:cs typeface="Times New Roman" panose="02020603050405020304" pitchFamily="18" charset="0"/>
            </a:endParaRPr>
          </a:p>
          <a:p>
            <a:pPr marL="36576" indent="0">
              <a:buNone/>
            </a:pPr>
            <a:endParaRPr lang="pt-BR" sz="2800" dirty="0" smtClean="0">
              <a:ln w="0"/>
              <a:solidFill>
                <a:schemeClr val="accent1"/>
              </a:solidFill>
              <a:latin typeface="Times New Roman" panose="02020603050405020304" pitchFamily="18" charset="0"/>
              <a:cs typeface="Times New Roman" panose="02020603050405020304" pitchFamily="18" charset="0"/>
            </a:endParaRPr>
          </a:p>
          <a:p>
            <a:pPr marL="36576" indent="0">
              <a:buNone/>
            </a:pPr>
            <a:endParaRPr lang="pt-BR" sz="2800" dirty="0" smtClean="0">
              <a:ln w="0"/>
              <a:solidFill>
                <a:schemeClr val="accent1"/>
              </a:solidFill>
              <a:latin typeface="Times New Roman" panose="02020603050405020304" pitchFamily="18"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2771800" y="3933056"/>
            <a:ext cx="2736304" cy="1944216"/>
          </a:xfrm>
          <a:prstGeom prst="rect">
            <a:avLst/>
          </a:prstGeom>
        </p:spPr>
      </p:pic>
    </p:spTree>
    <p:extLst>
      <p:ext uri="{BB962C8B-B14F-4D97-AF65-F5344CB8AC3E}">
        <p14:creationId xmlns:p14="http://schemas.microsoft.com/office/powerpoint/2010/main" val="462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6"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7467600" cy="980728"/>
          </a:xfrm>
        </p:spPr>
        <p:txBody>
          <a:bodyPr>
            <a:normAutofit/>
          </a:bodyPr>
          <a:lstStyle/>
          <a:p>
            <a:r>
              <a:rPr lang="pt-BR" b="1" u="sng" dirty="0" smtClean="0">
                <a:solidFill>
                  <a:srgbClr val="C00000"/>
                </a:solidFill>
                <a:effectLst>
                  <a:outerShdw blurRad="38100" dist="38100" dir="2700000" algn="tl">
                    <a:srgbClr val="000000">
                      <a:alpha val="43137"/>
                    </a:srgbClr>
                  </a:outerShdw>
                </a:effectLst>
                <a:latin typeface="Elephant" panose="02020904090505020303" pitchFamily="18" charset="0"/>
              </a:rPr>
              <a:t>Imagens Locais:</a:t>
            </a:r>
            <a:endParaRPr lang="pt-BR" b="1" u="sng" dirty="0">
              <a:solidFill>
                <a:srgbClr val="C00000"/>
              </a:solidFill>
              <a:effectLst>
                <a:outerShdw blurRad="38100" dist="38100" dir="2700000" algn="tl">
                  <a:srgbClr val="000000">
                    <a:alpha val="43137"/>
                  </a:srgbClr>
                </a:outerShdw>
              </a:effectLst>
              <a:latin typeface="Elephant" panose="02020904090505020303" pitchFamily="18" charset="0"/>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196752"/>
            <a:ext cx="7467600" cy="4200525"/>
          </a:xfrm>
        </p:spPr>
      </p:pic>
    </p:spTree>
    <p:extLst>
      <p:ext uri="{BB962C8B-B14F-4D97-AF65-F5344CB8AC3E}">
        <p14:creationId xmlns:p14="http://schemas.microsoft.com/office/powerpoint/2010/main" val="270964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11660" y="-855474"/>
            <a:ext cx="5760641" cy="8424936"/>
          </a:xfrm>
        </p:spPr>
      </p:pic>
    </p:spTree>
    <p:extLst>
      <p:ext uri="{BB962C8B-B14F-4D97-AF65-F5344CB8AC3E}">
        <p14:creationId xmlns:p14="http://schemas.microsoft.com/office/powerpoint/2010/main" val="151608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908720"/>
            <a:ext cx="7467600" cy="4568477"/>
          </a:xfrm>
        </p:spPr>
      </p:pic>
    </p:spTree>
    <p:extLst>
      <p:ext uri="{BB962C8B-B14F-4D97-AF65-F5344CB8AC3E}">
        <p14:creationId xmlns:p14="http://schemas.microsoft.com/office/powerpoint/2010/main" val="5804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620688"/>
            <a:ext cx="7467600" cy="4200525"/>
          </a:xfrm>
        </p:spPr>
      </p:pic>
    </p:spTree>
    <p:extLst>
      <p:ext uri="{BB962C8B-B14F-4D97-AF65-F5344CB8AC3E}">
        <p14:creationId xmlns:p14="http://schemas.microsoft.com/office/powerpoint/2010/main" val="337306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922114"/>
          </a:xfrm>
        </p:spPr>
        <p:txBody>
          <a:bodyPr>
            <a:normAutofit/>
          </a:bodyPr>
          <a:lstStyle/>
          <a:p>
            <a:r>
              <a:rPr lang="pt-BR" sz="4800" b="1" dirty="0">
                <a:ln w="0"/>
                <a:solidFill>
                  <a:srgbClr val="C00000"/>
                </a:solidFill>
                <a:effectLst>
                  <a:outerShdw blurRad="38100" dist="25400" dir="5400000" algn="ctr" rotWithShape="0">
                    <a:srgbClr val="6E747A">
                      <a:alpha val="43000"/>
                    </a:srgbClr>
                  </a:outerShdw>
                </a:effectLst>
              </a:rPr>
              <a:t> </a:t>
            </a:r>
            <a:r>
              <a:rPr lang="pt-BR" sz="4800" b="1" dirty="0" smtClean="0">
                <a:ln w="0"/>
                <a:solidFill>
                  <a:srgbClr val="C00000"/>
                </a:solidFill>
                <a:effectLst>
                  <a:outerShdw blurRad="38100" dist="25400" dir="5400000" algn="ctr" rotWithShape="0">
                    <a:srgbClr val="6E747A">
                      <a:alpha val="43000"/>
                    </a:srgbClr>
                  </a:outerShdw>
                </a:effectLst>
              </a:rPr>
              <a:t> </a:t>
            </a:r>
            <a:r>
              <a:rPr lang="pt-BR" sz="4800" b="1" u="sng" dirty="0" smtClean="0">
                <a:ln w="0">
                  <a:solidFill>
                    <a:srgbClr val="C00000"/>
                  </a:solidFill>
                </a:ln>
                <a:solidFill>
                  <a:srgbClr val="C00000"/>
                </a:solidFill>
                <a:effectLst>
                  <a:outerShdw blurRad="50800" dist="38100" dir="5400000" algn="t" rotWithShape="0">
                    <a:prstClr val="black">
                      <a:alpha val="40000"/>
                    </a:prstClr>
                  </a:outerShdw>
                </a:effectLst>
                <a:latin typeface="Symbol" panose="05050102010706020507" pitchFamily="18" charset="2"/>
              </a:rPr>
              <a:t>I </a:t>
            </a:r>
            <a:r>
              <a:rPr lang="pt-BR" sz="4800" b="1" u="sng" dirty="0" smtClean="0">
                <a:ln w="0">
                  <a:solidFill>
                    <a:srgbClr val="C00000"/>
                  </a:solidFill>
                </a:ln>
                <a:solidFill>
                  <a:srgbClr val="C00000"/>
                </a:solidFill>
                <a:effectLst>
                  <a:outerShdw blurRad="50800" dist="38100" dir="5400000" algn="t" rotWithShape="0">
                    <a:prstClr val="black">
                      <a:alpha val="40000"/>
                    </a:prstClr>
                  </a:outerShdw>
                </a:effectLst>
              </a:rPr>
              <a:t>Relato </a:t>
            </a:r>
            <a:endParaRPr lang="pt-BR" sz="4800" b="1" u="sng" dirty="0">
              <a:ln w="0">
                <a:solidFill>
                  <a:srgbClr val="C00000"/>
                </a:solidFill>
              </a:ln>
              <a:solidFill>
                <a:srgbClr val="C00000"/>
              </a:solidFill>
              <a:effectLst>
                <a:outerShdw blurRad="50800" dist="38100" dir="5400000" algn="t" rotWithShape="0">
                  <a:prstClr val="black">
                    <a:alpha val="40000"/>
                  </a:prstClr>
                </a:outerShdw>
              </a:effectLst>
            </a:endParaRPr>
          </a:p>
        </p:txBody>
      </p:sp>
      <p:sp>
        <p:nvSpPr>
          <p:cNvPr id="3" name="Espaço Reservado para Conteúdo 2"/>
          <p:cNvSpPr>
            <a:spLocks noGrp="1"/>
          </p:cNvSpPr>
          <p:nvPr>
            <p:ph idx="1"/>
          </p:nvPr>
        </p:nvSpPr>
        <p:spPr>
          <a:xfrm>
            <a:off x="457200" y="1196752"/>
            <a:ext cx="7467600" cy="4929411"/>
          </a:xfrm>
        </p:spPr>
        <p:txBody>
          <a:bodyPr>
            <a:normAutofit/>
          </a:bodyPr>
          <a:lstStyle/>
          <a:p>
            <a:pPr marL="36576" indent="0">
              <a:buNone/>
            </a:pPr>
            <a:r>
              <a:rPr lang="pt-BR" sz="2800" b="1" dirty="0">
                <a:solidFill>
                  <a:srgbClr val="000D2A"/>
                </a:solidFill>
                <a:latin typeface="Times New Roman" panose="02020603050405020304" pitchFamily="18" charset="0"/>
                <a:cs typeface="Times New Roman" panose="02020603050405020304" pitchFamily="18" charset="0"/>
              </a:rPr>
              <a:t>Entrevistado (a): </a:t>
            </a:r>
            <a:r>
              <a:rPr lang="pt-BR" sz="2800" dirty="0" smtClean="0">
                <a:solidFill>
                  <a:srgbClr val="000D2A"/>
                </a:solidFill>
                <a:latin typeface="Times New Roman" panose="02020603050405020304" pitchFamily="18" charset="0"/>
                <a:cs typeface="Times New Roman" panose="02020603050405020304" pitchFamily="18" charset="0"/>
              </a:rPr>
              <a:t>Maria Aparecida</a:t>
            </a:r>
          </a:p>
          <a:p>
            <a:pPr marL="36576" indent="0">
              <a:buNone/>
            </a:pPr>
            <a:r>
              <a:rPr lang="pt-BR" sz="2800" b="1" dirty="0">
                <a:solidFill>
                  <a:srgbClr val="000D2A"/>
                </a:solidFill>
                <a:latin typeface="Times New Roman" panose="02020603050405020304" pitchFamily="18" charset="0"/>
                <a:cs typeface="Times New Roman" panose="02020603050405020304" pitchFamily="18" charset="0"/>
              </a:rPr>
              <a:t>Bairro: </a:t>
            </a:r>
            <a:r>
              <a:rPr lang="pt-BR" sz="2800" dirty="0" smtClean="0">
                <a:solidFill>
                  <a:srgbClr val="000D2A"/>
                </a:solidFill>
                <a:latin typeface="Times New Roman" panose="02020603050405020304" pitchFamily="18" charset="0"/>
                <a:cs typeface="Times New Roman" panose="02020603050405020304" pitchFamily="18" charset="0"/>
              </a:rPr>
              <a:t>Mario Rodrigues da Silva</a:t>
            </a:r>
            <a:r>
              <a:rPr lang="pt-BR" sz="2800" b="1" dirty="0" smtClean="0">
                <a:solidFill>
                  <a:srgbClr val="000D2A"/>
                </a:solidFill>
                <a:latin typeface="Times New Roman" panose="02020603050405020304" pitchFamily="18" charset="0"/>
                <a:cs typeface="Times New Roman" panose="02020603050405020304" pitchFamily="18" charset="0"/>
              </a:rPr>
              <a:t>  </a:t>
            </a:r>
            <a:r>
              <a:rPr lang="pt-BR" sz="2800" dirty="0" smtClean="0">
                <a:solidFill>
                  <a:srgbClr val="000D2A"/>
                </a:solidFill>
                <a:latin typeface="Times New Roman" panose="02020603050405020304" pitchFamily="18" charset="0"/>
                <a:cs typeface="Times New Roman" panose="02020603050405020304" pitchFamily="18" charset="0"/>
              </a:rPr>
              <a:t>Cunha\ Sp</a:t>
            </a:r>
          </a:p>
          <a:p>
            <a:pPr marL="36576" indent="0">
              <a:buNone/>
            </a:pPr>
            <a:endParaRPr lang="pt-BR" sz="2800" dirty="0" smtClean="0">
              <a:solidFill>
                <a:srgbClr val="000D2A"/>
              </a:solidFill>
              <a:latin typeface="Times New Roman" panose="02020603050405020304" pitchFamily="18" charset="0"/>
              <a:cs typeface="Times New Roman" panose="02020603050405020304" pitchFamily="18" charset="0"/>
            </a:endParaRPr>
          </a:p>
          <a:p>
            <a:pPr marL="36576" indent="0">
              <a:buNone/>
            </a:pPr>
            <a:endParaRPr lang="pt-BR" sz="2800" dirty="0" smtClean="0">
              <a:solidFill>
                <a:srgbClr val="000D2A"/>
              </a:solidFill>
              <a:latin typeface="Times New Roman" panose="02020603050405020304" pitchFamily="18" charset="0"/>
              <a:cs typeface="Times New Roman" panose="02020603050405020304" pitchFamily="18" charset="0"/>
            </a:endParaRPr>
          </a:p>
          <a:p>
            <a:pPr marL="36576" indent="0">
              <a:buNone/>
            </a:pPr>
            <a:endParaRPr lang="pt-BR" sz="2800" dirty="0" smtClean="0">
              <a:solidFill>
                <a:srgbClr val="000D2A"/>
              </a:solidFill>
              <a:latin typeface="Times New Roman" panose="02020603050405020304" pitchFamily="18" charset="0"/>
              <a:cs typeface="Times New Roman" panose="02020603050405020304" pitchFamily="18" charset="0"/>
            </a:endParaRPr>
          </a:p>
          <a:p>
            <a:pPr marL="36576" indent="0">
              <a:buNone/>
            </a:pPr>
            <a:endParaRPr lang="pt-BR" sz="2800" dirty="0" smtClean="0">
              <a:solidFill>
                <a:srgbClr val="000D2A"/>
              </a:solidFill>
              <a:latin typeface="Times New Roman" panose="02020603050405020304" pitchFamily="18" charset="0"/>
              <a:cs typeface="Times New Roman" panose="02020603050405020304" pitchFamily="18" charset="0"/>
            </a:endParaRPr>
          </a:p>
          <a:p>
            <a:pPr marL="36576" indent="0">
              <a:buNone/>
            </a:pPr>
            <a:endParaRPr lang="pt-BR" sz="2800" b="1" dirty="0">
              <a:solidFill>
                <a:srgbClr val="000D2A"/>
              </a:solidFill>
              <a:latin typeface="Times New Roman" panose="02020603050405020304" pitchFamily="18" charset="0"/>
              <a:cs typeface="Times New Roman" panose="02020603050405020304" pitchFamily="18" charset="0"/>
            </a:endParaRPr>
          </a:p>
          <a:p>
            <a:pPr marL="36576" indent="0">
              <a:buNone/>
            </a:pPr>
            <a:endParaRPr lang="pt-BR" sz="2800" b="1" dirty="0" smtClean="0">
              <a:solidFill>
                <a:srgbClr val="000D2A"/>
              </a:solidFill>
              <a:latin typeface="Times New Roman" panose="02020603050405020304" pitchFamily="18" charset="0"/>
              <a:cs typeface="Times New Roman" panose="02020603050405020304" pitchFamily="18" charset="0"/>
            </a:endParaRPr>
          </a:p>
          <a:p>
            <a:pPr marL="36576" indent="0">
              <a:buNone/>
            </a:pPr>
            <a:endParaRPr lang="pt-BR" sz="2800" b="1" dirty="0">
              <a:solidFill>
                <a:srgbClr val="000D2A"/>
              </a:solidFill>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59631" y="2132857"/>
            <a:ext cx="4320482" cy="4608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7467600" cy="836712"/>
          </a:xfrm>
        </p:spPr>
        <p:txBody>
          <a:bodyPr>
            <a:normAutofit/>
          </a:bodyPr>
          <a:lstStyle/>
          <a:p>
            <a:r>
              <a:rPr lang="pt-BR" b="1" dirty="0" smtClean="0">
                <a:solidFill>
                  <a:srgbClr val="C00000"/>
                </a:solidFill>
                <a:effectLst>
                  <a:outerShdw blurRad="38100" dist="38100" dir="2700000" algn="tl">
                    <a:srgbClr val="000000">
                      <a:alpha val="43137"/>
                    </a:srgbClr>
                  </a:outerShdw>
                </a:effectLst>
                <a:latin typeface="Elephant" panose="02020904090505020303" pitchFamily="18" charset="0"/>
              </a:rPr>
              <a:t>Conclusão:</a:t>
            </a:r>
            <a:endParaRPr lang="pt-BR" b="1" dirty="0">
              <a:solidFill>
                <a:srgbClr val="C00000"/>
              </a:solidFill>
              <a:effectLst>
                <a:outerShdw blurRad="38100" dist="38100" dir="2700000" algn="tl">
                  <a:srgbClr val="000000">
                    <a:alpha val="43137"/>
                  </a:srgbClr>
                </a:outerShdw>
              </a:effectLst>
              <a:latin typeface="Elephant" panose="02020904090505020303" pitchFamily="18" charset="0"/>
            </a:endParaRPr>
          </a:p>
        </p:txBody>
      </p:sp>
      <p:sp>
        <p:nvSpPr>
          <p:cNvPr id="3" name="Espaço Reservado para Conteúdo 2"/>
          <p:cNvSpPr>
            <a:spLocks noGrp="1"/>
          </p:cNvSpPr>
          <p:nvPr>
            <p:ph idx="1"/>
          </p:nvPr>
        </p:nvSpPr>
        <p:spPr>
          <a:xfrm>
            <a:off x="457200" y="980728"/>
            <a:ext cx="7467600" cy="5030019"/>
          </a:xfrm>
        </p:spPr>
        <p:txBody>
          <a:bodyPr>
            <a:normAutofit/>
          </a:bodyPr>
          <a:lstStyle/>
          <a:p>
            <a:pPr marL="36576" indent="0">
              <a:buNone/>
            </a:pPr>
            <a:r>
              <a:rPr lang="pt-BR" sz="2800" dirty="0" smtClean="0">
                <a:solidFill>
                  <a:srgbClr val="000D2A"/>
                </a:solidFill>
                <a:latin typeface="Times New Roman" panose="02020603050405020304" pitchFamily="18" charset="0"/>
                <a:cs typeface="Times New Roman" panose="02020603050405020304" pitchFamily="18" charset="0"/>
              </a:rPr>
              <a:t>Foi um trabalho especialmente gratificante, conhecemos as mais diversas situações e além de alertarmos e ensinarmos certas  coisas à elas, como também aprendemos muito. Foi um período de muito aprendizado, repleto de ensinamentos.</a:t>
            </a:r>
          </a:p>
          <a:p>
            <a:pPr marL="36576" indent="0">
              <a:buNone/>
            </a:pPr>
            <a:endParaRPr lang="pt-BR" sz="2800" dirty="0" smtClean="0">
              <a:solidFill>
                <a:srgbClr val="000D2A"/>
              </a:solidFill>
              <a:latin typeface="Times New Roman" panose="02020603050405020304" pitchFamily="18" charset="0"/>
              <a:cs typeface="Times New Roman" panose="02020603050405020304" pitchFamily="18" charset="0"/>
            </a:endParaRPr>
          </a:p>
          <a:p>
            <a:pPr marL="36576" indent="0">
              <a:buNone/>
            </a:pPr>
            <a:endParaRPr lang="pt-BR" sz="2800" dirty="0" smtClean="0">
              <a:solidFill>
                <a:srgbClr val="000D2A"/>
              </a:solidFill>
              <a:latin typeface="Times New Roman" panose="02020603050405020304" pitchFamily="18" charset="0"/>
              <a:cs typeface="Times New Roman" panose="02020603050405020304" pitchFamily="18" charset="0"/>
            </a:endParaRPr>
          </a:p>
          <a:p>
            <a:pPr marL="36576" indent="0">
              <a:buNone/>
            </a:pPr>
            <a:endParaRPr lang="pt-BR" sz="2800" dirty="0" smtClean="0">
              <a:solidFill>
                <a:srgbClr val="000D2A"/>
              </a:solidFill>
              <a:latin typeface="Times New Roman" panose="02020603050405020304" pitchFamily="18" charset="0"/>
              <a:cs typeface="Times New Roman" panose="02020603050405020304" pitchFamily="18" charset="0"/>
            </a:endParaRPr>
          </a:p>
          <a:p>
            <a:pPr marL="36576" indent="0">
              <a:buNone/>
            </a:pPr>
            <a:endParaRPr lang="pt-BR" sz="2800" dirty="0" smtClean="0">
              <a:solidFill>
                <a:srgbClr val="000D2A"/>
              </a:solidFill>
              <a:latin typeface="Times New Roman" panose="02020603050405020304" pitchFamily="18" charset="0"/>
              <a:cs typeface="Times New Roman" panose="02020603050405020304" pitchFamily="18" charset="0"/>
            </a:endParaRPr>
          </a:p>
          <a:p>
            <a:pPr marL="36576" indent="0">
              <a:buNone/>
            </a:pPr>
            <a:endParaRPr lang="pt-BR" sz="2800" dirty="0">
              <a:solidFill>
                <a:srgbClr val="000D2A"/>
              </a:solidFill>
              <a:latin typeface="Times New Roman" panose="02020603050405020304" pitchFamily="18" charset="0"/>
              <a:cs typeface="Times New Roman" panose="02020603050405020304" pitchFamily="18" charset="0"/>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212976"/>
            <a:ext cx="6552728" cy="3645024"/>
          </a:xfrm>
          <a:prstGeom prst="rect">
            <a:avLst/>
          </a:prstGeom>
        </p:spPr>
      </p:pic>
    </p:spTree>
    <p:extLst>
      <p:ext uri="{BB962C8B-B14F-4D97-AF65-F5344CB8AC3E}">
        <p14:creationId xmlns:p14="http://schemas.microsoft.com/office/powerpoint/2010/main" val="208418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écnica">
  <a:themeElements>
    <a:clrScheme name="Personalizada 45">
      <a:dk1>
        <a:srgbClr val="00843C"/>
      </a:dk1>
      <a:lt1>
        <a:srgbClr val="D3E1FF"/>
      </a:lt1>
      <a:dk2>
        <a:srgbClr val="00267A"/>
      </a:dk2>
      <a:lt2>
        <a:srgbClr val="422100"/>
      </a:lt2>
      <a:accent1>
        <a:srgbClr val="00194F"/>
      </a:accent1>
      <a:accent2>
        <a:srgbClr val="D3E1FF"/>
      </a:accent2>
      <a:accent3>
        <a:srgbClr val="FFFFFF"/>
      </a:accent3>
      <a:accent4>
        <a:srgbClr val="016188"/>
      </a:accent4>
      <a:accent5>
        <a:srgbClr val="005BD3"/>
      </a:accent5>
      <a:accent6>
        <a:srgbClr val="00349E"/>
      </a:accent6>
      <a:hlink>
        <a:srgbClr val="17BBFD"/>
      </a:hlink>
      <a:folHlink>
        <a:srgbClr val="296311"/>
      </a:folHlink>
    </a:clrScheme>
    <a:fontScheme name="Técnic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285</TotalTime>
  <Words>200</Words>
  <Application>Microsoft Office PowerPoint</Application>
  <PresentationFormat>Apresentação na tela (4:3)</PresentationFormat>
  <Paragraphs>27</Paragraphs>
  <Slides>10</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10</vt:i4>
      </vt:variant>
    </vt:vector>
  </HeadingPairs>
  <TitlesOfParts>
    <vt:vector size="17" baseType="lpstr">
      <vt:lpstr>Arial</vt:lpstr>
      <vt:lpstr>Elephant</vt:lpstr>
      <vt:lpstr>Franklin Gothic Book</vt:lpstr>
      <vt:lpstr>Symbol</vt:lpstr>
      <vt:lpstr>Times New Roman</vt:lpstr>
      <vt:lpstr>Wingdings 2</vt:lpstr>
      <vt:lpstr>Técnica</vt:lpstr>
      <vt:lpstr>1º g</vt:lpstr>
      <vt:lpstr>Motivação:</vt:lpstr>
      <vt:lpstr>Desenvolvimento:</vt:lpstr>
      <vt:lpstr>Imagens Locais:</vt:lpstr>
      <vt:lpstr>Apresentação do PowerPoint</vt:lpstr>
      <vt:lpstr>Apresentação do PowerPoint</vt:lpstr>
      <vt:lpstr>Apresentação do PowerPoint</vt:lpstr>
      <vt:lpstr>  I Relato </vt:lpstr>
      <vt:lpstr>Conclusão: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1º</dc:title>
  <dc:creator>Regina</dc:creator>
  <cp:lastModifiedBy>Franciely</cp:lastModifiedBy>
  <cp:revision>21</cp:revision>
  <dcterms:created xsi:type="dcterms:W3CDTF">2017-11-28T15:12:19Z</dcterms:created>
  <dcterms:modified xsi:type="dcterms:W3CDTF">2017-11-29T17:27:15Z</dcterms:modified>
</cp:coreProperties>
</file>